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embeddedFontLst>
    <p:embeddedFont>
      <p:font typeface="Google Sans Medium" panose="020B0604020202020204" charset="0"/>
      <p:regular r:id="rId14"/>
      <p:bold r:id="rId15"/>
      <p:italic r:id="rId16"/>
      <p:boldItalic r:id="rId17"/>
    </p:embeddedFont>
    <p:embeddedFont>
      <p:font typeface="Google Sans SemiBold" panose="020B060402020202020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22b7494ca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22b7494ca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c190bc4ce7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c190bc4ce7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c190bc4ce7_0_1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g2c190bc4ce7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2b7494ca5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2b7494ca5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2b7494ca56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2b7494ca56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2b7494ca5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2b7494ca5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22b7494ca56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22b7494ca56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22b7494ca56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22b7494ca5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2b7494ca56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22b7494ca5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2b7494ca5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2b7494ca5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2b7494ca5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2b7494ca5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slide">
  <p:cSld name="TITLE_AND_BODY_1">
    <p:spTree>
      <p:nvGrpSpPr>
        <p:cNvPr id="1" name="Shape 5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themeOverride" Target="../theme/themeOverride1.xml"/><Relationship Id="rId5" Type="http://schemas.openxmlformats.org/officeDocument/2006/relationships/image" Target="../media/image5.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55" name="Google Shape;55;p14" title="hackathon 5.png"/>
          <p:cNvPicPr preferRelativeResize="0"/>
          <p:nvPr/>
        </p:nvPicPr>
        <p:blipFill rotWithShape="1">
          <a:blip r:embed="rId3">
            <a:alphaModFix/>
          </a:blip>
          <a:srcRect/>
          <a:stretch/>
        </p:blipFill>
        <p:spPr>
          <a:xfrm>
            <a:off x="0" y="0"/>
            <a:ext cx="9144003" cy="5143504"/>
          </a:xfrm>
          <a:prstGeom prst="rect">
            <a:avLst/>
          </a:prstGeom>
          <a:noFill/>
          <a:ln>
            <a:noFill/>
          </a:ln>
        </p:spPr>
      </p:pic>
      <p:sp>
        <p:nvSpPr>
          <p:cNvPr id="56" name="Google Shape;56;p14"/>
          <p:cNvSpPr txBox="1"/>
          <p:nvPr/>
        </p:nvSpPr>
        <p:spPr>
          <a:xfrm>
            <a:off x="294675" y="3086473"/>
            <a:ext cx="8520600" cy="443700"/>
          </a:xfrm>
          <a:prstGeom prst="rect">
            <a:avLst/>
          </a:prstGeom>
          <a:noFill/>
          <a:ln>
            <a:noFill/>
          </a:ln>
        </p:spPr>
        <p:txBody>
          <a:bodyPr spcFirstLastPara="1" wrap="square" lIns="91425" tIns="91425" rIns="91425" bIns="91425" anchor="t" anchorCtr="0">
            <a:normAutofit/>
          </a:bodyPr>
          <a:lstStyle/>
          <a:p>
            <a:pPr lvl="0">
              <a:lnSpc>
                <a:spcPct val="80000"/>
              </a:lnSpc>
            </a:pPr>
            <a:r>
              <a:rPr lang="en-GB" sz="1700" dirty="0">
                <a:solidFill>
                  <a:srgbClr val="202729"/>
                </a:solidFill>
                <a:latin typeface="Google Sans SemiBold"/>
                <a:ea typeface="Google Sans SemiBold"/>
                <a:cs typeface="Google Sans SemiBold"/>
                <a:sym typeface="Google Sans SemiBold"/>
              </a:rPr>
              <a:t>Team Name : </a:t>
            </a:r>
            <a:r>
              <a:rPr lang="en-GB" sz="1700" dirty="0" err="1">
                <a:solidFill>
                  <a:srgbClr val="202729"/>
                </a:solidFill>
                <a:latin typeface="Google Sans SemiBold"/>
                <a:ea typeface="Google Sans SemiBold"/>
                <a:cs typeface="Google Sans SemiBold"/>
                <a:sym typeface="Google Sans SemiBold"/>
              </a:rPr>
              <a:t>KnowledgeExtractor</a:t>
            </a:r>
            <a:endParaRPr sz="1700" dirty="0">
              <a:solidFill>
                <a:srgbClr val="202729"/>
              </a:solidFill>
              <a:latin typeface="Google Sans SemiBold"/>
              <a:ea typeface="Google Sans SemiBold"/>
              <a:cs typeface="Google Sans SemiBold"/>
              <a:sym typeface="Google Sans SemiBold"/>
            </a:endParaRPr>
          </a:p>
        </p:txBody>
      </p:sp>
      <p:sp>
        <p:nvSpPr>
          <p:cNvPr id="57" name="Google Shape;57;p14"/>
          <p:cNvSpPr txBox="1"/>
          <p:nvPr/>
        </p:nvSpPr>
        <p:spPr>
          <a:xfrm>
            <a:off x="328730" y="4036309"/>
            <a:ext cx="8520600" cy="1021465"/>
          </a:xfrm>
          <a:prstGeom prst="rect">
            <a:avLst/>
          </a:prstGeom>
          <a:noFill/>
          <a:ln>
            <a:noFill/>
          </a:ln>
        </p:spPr>
        <p:txBody>
          <a:bodyPr spcFirstLastPara="1" wrap="square" lIns="91425" tIns="91425" rIns="91425" bIns="91425" anchor="t" anchorCtr="0">
            <a:normAutofit/>
          </a:bodyPr>
          <a:lstStyle/>
          <a:p>
            <a:pPr lvl="0"/>
            <a:r>
              <a:rPr lang="en-GB" sz="1700" dirty="0">
                <a:solidFill>
                  <a:srgbClr val="202729"/>
                </a:solidFill>
                <a:latin typeface="Google Sans SemiBold"/>
                <a:ea typeface="Google Sans SemiBold"/>
                <a:cs typeface="Google Sans SemiBold"/>
                <a:sym typeface="Google Sans SemiBold"/>
              </a:rPr>
              <a:t>Problem Statement : </a:t>
            </a:r>
            <a:r>
              <a:rPr lang="en-US" sz="1800" dirty="0"/>
              <a:t>Healthcare QA teams waste 60% of their time on manual compliance test creation, causing costly errors and delaying patient access to critical technologies.</a:t>
            </a:r>
            <a:endParaRPr sz="1700" dirty="0">
              <a:solidFill>
                <a:srgbClr val="202729"/>
              </a:solidFill>
              <a:latin typeface="Google Sans SemiBold"/>
              <a:ea typeface="Google Sans SemiBold"/>
              <a:cs typeface="Google Sans SemiBold"/>
              <a:sym typeface="Google Sans SemiBold"/>
            </a:endParaRPr>
          </a:p>
        </p:txBody>
      </p:sp>
      <p:sp>
        <p:nvSpPr>
          <p:cNvPr id="58" name="Google Shape;58;p14"/>
          <p:cNvSpPr txBox="1"/>
          <p:nvPr/>
        </p:nvSpPr>
        <p:spPr>
          <a:xfrm>
            <a:off x="310163" y="3561233"/>
            <a:ext cx="8520600" cy="443700"/>
          </a:xfrm>
          <a:prstGeom prst="rect">
            <a:avLst/>
          </a:prstGeom>
          <a:noFill/>
          <a:ln>
            <a:noFill/>
          </a:ln>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GB" sz="1700" dirty="0">
                <a:solidFill>
                  <a:srgbClr val="202729"/>
                </a:solidFill>
                <a:latin typeface="Google Sans SemiBold"/>
                <a:ea typeface="Google Sans SemiBold"/>
                <a:cs typeface="Google Sans SemiBold"/>
                <a:sym typeface="Google Sans SemiBold"/>
              </a:rPr>
              <a:t>Team Leader Name : Muhammed Sahil</a:t>
            </a:r>
            <a:endParaRPr sz="1700" dirty="0">
              <a:solidFill>
                <a:srgbClr val="202729"/>
              </a:solidFill>
              <a:latin typeface="Google Sans SemiBold"/>
              <a:ea typeface="Google Sans SemiBold"/>
              <a:cs typeface="Google Sans SemiBold"/>
              <a:sym typeface="Google Sans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23" title="hackathon 5 – 2.png"/>
          <p:cNvPicPr preferRelativeResize="0"/>
          <p:nvPr/>
        </p:nvPicPr>
        <p:blipFill rotWithShape="1">
          <a:blip r:embed="rId3">
            <a:alphaModFix/>
          </a:blip>
          <a:srcRect/>
          <a:stretch/>
        </p:blipFill>
        <p:spPr>
          <a:xfrm>
            <a:off x="0" y="0"/>
            <a:ext cx="9144003" cy="5143504"/>
          </a:xfrm>
          <a:prstGeom prst="rect">
            <a:avLst/>
          </a:prstGeom>
          <a:noFill/>
          <a:ln>
            <a:noFill/>
          </a:ln>
        </p:spPr>
      </p:pic>
      <p:sp>
        <p:nvSpPr>
          <p:cNvPr id="112" name="Google Shape;112;p23"/>
          <p:cNvSpPr txBox="1"/>
          <p:nvPr/>
        </p:nvSpPr>
        <p:spPr>
          <a:xfrm>
            <a:off x="311700" y="826150"/>
            <a:ext cx="8520600" cy="4012500"/>
          </a:xfrm>
          <a:prstGeom prst="rect">
            <a:avLst/>
          </a:prstGeom>
          <a:noFill/>
          <a:ln>
            <a:noFill/>
          </a:ln>
        </p:spPr>
        <p:txBody>
          <a:bodyPr spcFirstLastPara="1" wrap="square" lIns="91425" tIns="91425" rIns="91425" bIns="91425" anchor="t" anchorCtr="0">
            <a:normAutofit/>
          </a:bodyPr>
          <a:lstStyle/>
          <a:p>
            <a:pPr>
              <a:buSzPts val="1800"/>
            </a:pPr>
            <a:r>
              <a:rPr lang="en-GB" sz="1600" b="1" dirty="0">
                <a:sym typeface="Google Sans Medium"/>
              </a:rPr>
              <a:t>Summary</a:t>
            </a:r>
          </a:p>
          <a:p>
            <a:pPr marL="0" marR="0" lvl="0" indent="0" algn="l" rtl="0">
              <a:lnSpc>
                <a:spcPct val="115000"/>
              </a:lnSpc>
              <a:spcBef>
                <a:spcPts val="0"/>
              </a:spcBef>
              <a:spcAft>
                <a:spcPts val="1200"/>
              </a:spcAft>
              <a:buClr>
                <a:srgbClr val="616161"/>
              </a:buClr>
              <a:buSzPts val="1800"/>
              <a:buFont typeface="Proxima Nova"/>
              <a:buNone/>
            </a:pPr>
            <a:endParaRPr lang="en-GB" sz="1600" i="0" u="none" strike="noStrike" cap="none" dirty="0">
              <a:solidFill>
                <a:schemeClr val="dk1"/>
              </a:solidFill>
              <a:latin typeface="Google Sans Medium"/>
              <a:ea typeface="Google Sans Medium"/>
              <a:cs typeface="Google Sans Medium"/>
              <a:sym typeface="Google Sans Medium"/>
            </a:endParaRPr>
          </a:p>
          <a:p>
            <a:pPr>
              <a:lnSpc>
                <a:spcPct val="200000"/>
              </a:lnSpc>
            </a:pPr>
            <a:r>
              <a:rPr lang="en-IN" sz="1600" dirty="0"/>
              <a:t>- Clear Business Value: Addressing a $23.95B market</a:t>
            </a:r>
          </a:p>
          <a:p>
            <a:pPr>
              <a:lnSpc>
                <a:spcPct val="200000"/>
              </a:lnSpc>
            </a:pPr>
            <a:r>
              <a:rPr lang="en-IN" sz="1600" dirty="0"/>
              <a:t>- Working Prototype: Live demo shows end-to-end functionality</a:t>
            </a:r>
          </a:p>
          <a:p>
            <a:pPr>
              <a:lnSpc>
                <a:spcPct val="200000"/>
              </a:lnSpc>
            </a:pPr>
            <a:r>
              <a:rPr lang="en-IN" sz="1600" dirty="0"/>
              <a:t>- Innovative Technology: Built with Google Cloud AI (Gemini, Vertex AI, Document AI)</a:t>
            </a:r>
          </a:p>
          <a:p>
            <a:pPr>
              <a:lnSpc>
                <a:spcPct val="200000"/>
              </a:lnSpc>
            </a:pPr>
            <a:r>
              <a:rPr lang="en-IN" sz="1600" dirty="0"/>
              <a:t>- Complete Vision: Covers problem, architecture, and business impact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F1016"/>
        </a:solidFill>
        <a:effectLst/>
      </p:bgPr>
    </p:bg>
    <p:spTree>
      <p:nvGrpSpPr>
        <p:cNvPr id="1" name="Shape 116"/>
        <p:cNvGrpSpPr/>
        <p:nvPr/>
      </p:nvGrpSpPr>
      <p:grpSpPr>
        <a:xfrm>
          <a:off x="0" y="0"/>
          <a:ext cx="0" cy="0"/>
          <a:chOff x="0" y="0"/>
          <a:chExt cx="0" cy="0"/>
        </a:xfrm>
      </p:grpSpPr>
      <p:pic>
        <p:nvPicPr>
          <p:cNvPr id="117" name="Google Shape;117;p24" title="hackathon 5 – 3.png"/>
          <p:cNvPicPr preferRelativeResize="0"/>
          <p:nvPr/>
        </p:nvPicPr>
        <p:blipFill rotWithShape="1">
          <a:blip r:embed="rId3">
            <a:alphaModFix/>
          </a:blip>
          <a:srcRect/>
          <a:stretch/>
        </p:blipFill>
        <p:spPr>
          <a:xfrm>
            <a:off x="0" y="0"/>
            <a:ext cx="9144018"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63" name="Google Shape;63;p15" title="hackathon 5 – 2.png"/>
          <p:cNvPicPr preferRelativeResize="0"/>
          <p:nvPr/>
        </p:nvPicPr>
        <p:blipFill rotWithShape="1">
          <a:blip r:embed="rId3">
            <a:alphaModFix/>
          </a:blip>
          <a:srcRect/>
          <a:stretch/>
        </p:blipFill>
        <p:spPr>
          <a:xfrm>
            <a:off x="0" y="0"/>
            <a:ext cx="9144003" cy="5143504"/>
          </a:xfrm>
          <a:prstGeom prst="rect">
            <a:avLst/>
          </a:prstGeom>
          <a:noFill/>
          <a:ln>
            <a:noFill/>
          </a:ln>
        </p:spPr>
      </p:pic>
      <p:sp>
        <p:nvSpPr>
          <p:cNvPr id="64" name="Google Shape;64;p15"/>
          <p:cNvSpPr txBox="1"/>
          <p:nvPr/>
        </p:nvSpPr>
        <p:spPr>
          <a:xfrm>
            <a:off x="192881" y="1700213"/>
            <a:ext cx="8743950" cy="3143250"/>
          </a:xfrm>
          <a:prstGeom prst="rect">
            <a:avLst/>
          </a:prstGeom>
          <a:noFill/>
          <a:ln>
            <a:noFill/>
          </a:ln>
        </p:spPr>
        <p:txBody>
          <a:bodyPr spcFirstLastPara="1" wrap="square" lIns="91425" tIns="91425" rIns="91425" bIns="91425" anchor="t" anchorCtr="0">
            <a:normAutofit/>
          </a:bodyPr>
          <a:lstStyle/>
          <a:p>
            <a:pPr lvl="0">
              <a:lnSpc>
                <a:spcPct val="115000"/>
              </a:lnSpc>
              <a:spcAft>
                <a:spcPts val="1200"/>
              </a:spcAft>
              <a:buSzPts val="935"/>
            </a:pPr>
            <a:r>
              <a:rPr lang="en-US" dirty="0">
                <a:solidFill>
                  <a:schemeClr val="dk1"/>
                </a:solidFill>
                <a:latin typeface="Google Sans Medium"/>
                <a:ea typeface="Google Sans Medium"/>
                <a:cs typeface="Google Sans Medium"/>
                <a:sym typeface="Google Sans Medium"/>
              </a:rPr>
              <a:t>First AI-powered system that automatically converts healthcare software requirements into compliant, traceable test cases with full enterprise ALM integration.</a:t>
            </a:r>
          </a:p>
          <a:p>
            <a:pPr lvl="0">
              <a:lnSpc>
                <a:spcPct val="115000"/>
              </a:lnSpc>
              <a:spcAft>
                <a:spcPts val="1200"/>
              </a:spcAft>
              <a:buSzPts val="935"/>
            </a:pPr>
            <a:endParaRPr lang="en-US" dirty="0">
              <a:solidFill>
                <a:schemeClr val="dk1"/>
              </a:solidFill>
              <a:latin typeface="Google Sans Medium"/>
              <a:ea typeface="Google Sans Medium"/>
              <a:cs typeface="Google Sans Medium"/>
              <a:sym typeface="Google Sans Medium"/>
            </a:endParaRPr>
          </a:p>
          <a:p>
            <a:pPr lvl="0">
              <a:lnSpc>
                <a:spcPct val="115000"/>
              </a:lnSpc>
              <a:spcAft>
                <a:spcPts val="1200"/>
              </a:spcAft>
              <a:buSzPts val="935"/>
            </a:pPr>
            <a:r>
              <a:rPr lang="en-US" dirty="0">
                <a:solidFill>
                  <a:schemeClr val="dk1"/>
                </a:solidFill>
                <a:latin typeface="Google Sans Medium"/>
                <a:ea typeface="Google Sans Medium"/>
                <a:cs typeface="Google Sans Medium"/>
                <a:sym typeface="Google Sans Medium"/>
              </a:rPr>
              <a:t>Built on Google Cloud AI, it transforms dense regulatory documents (from bodies like the FDA, IEC, and ISO) into comprehensive QA test suites in minutes, not weeks. Our working prototype demonstrates this end-to-end flow, from document upload to live Jira export and audit-ready evidence generation.</a:t>
            </a:r>
            <a:endParaRPr dirty="0">
              <a:solidFill>
                <a:schemeClr val="dk1"/>
              </a:solidFill>
              <a:latin typeface="Google Sans Medium"/>
              <a:ea typeface="Google Sans Medium"/>
              <a:cs typeface="Google Sans Medium"/>
              <a:sym typeface="Google Sans Medium"/>
            </a:endParaRPr>
          </a:p>
        </p:txBody>
      </p:sp>
      <p:sp>
        <p:nvSpPr>
          <p:cNvPr id="3" name="TextBox 2">
            <a:extLst>
              <a:ext uri="{FF2B5EF4-FFF2-40B4-BE49-F238E27FC236}">
                <a16:creationId xmlns:a16="http://schemas.microsoft.com/office/drawing/2014/main" id="{791C681F-82C8-8CB6-EDD6-E07DA4DBF584}"/>
              </a:ext>
            </a:extLst>
          </p:cNvPr>
          <p:cNvSpPr txBox="1"/>
          <p:nvPr/>
        </p:nvSpPr>
        <p:spPr>
          <a:xfrm>
            <a:off x="192881" y="560065"/>
            <a:ext cx="4629150" cy="338554"/>
          </a:xfrm>
          <a:prstGeom prst="rect">
            <a:avLst/>
          </a:prstGeom>
          <a:noFill/>
        </p:spPr>
        <p:txBody>
          <a:bodyPr wrap="square">
            <a:spAutoFit/>
          </a:bodyPr>
          <a:lstStyle/>
          <a:p>
            <a:r>
              <a:rPr lang="en-IN" sz="1600" b="1" dirty="0"/>
              <a:t>KnowledgeExtractor AI: An Overview</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16" title="hackathon 5 – 2.png"/>
          <p:cNvPicPr preferRelativeResize="0"/>
          <p:nvPr/>
        </p:nvPicPr>
        <p:blipFill rotWithShape="1">
          <a:blip r:embed="rId3">
            <a:alphaModFix/>
          </a:blip>
          <a:srcRect/>
          <a:stretch/>
        </p:blipFill>
        <p:spPr>
          <a:xfrm>
            <a:off x="0" y="0"/>
            <a:ext cx="9144003" cy="5143504"/>
          </a:xfrm>
          <a:prstGeom prst="rect">
            <a:avLst/>
          </a:prstGeom>
          <a:noFill/>
          <a:ln>
            <a:noFill/>
          </a:ln>
        </p:spPr>
      </p:pic>
      <p:sp>
        <p:nvSpPr>
          <p:cNvPr id="70" name="Google Shape;70;p16"/>
          <p:cNvSpPr txBox="1"/>
          <p:nvPr/>
        </p:nvSpPr>
        <p:spPr>
          <a:xfrm>
            <a:off x="311700" y="954000"/>
            <a:ext cx="8520600" cy="40608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1200"/>
              </a:spcBef>
              <a:spcAft>
                <a:spcPts val="0"/>
              </a:spcAft>
              <a:buNone/>
            </a:pPr>
            <a:endParaRPr sz="1600" dirty="0">
              <a:solidFill>
                <a:schemeClr val="dk2"/>
              </a:solidFill>
              <a:latin typeface="Abadi" panose="020F0502020204030204" pitchFamily="34" charset="0"/>
              <a:ea typeface="Google Sans"/>
              <a:cs typeface="Google Sans"/>
              <a:sym typeface="Google Sans"/>
            </a:endParaRPr>
          </a:p>
        </p:txBody>
      </p:sp>
      <p:sp>
        <p:nvSpPr>
          <p:cNvPr id="2" name="TextBox 1">
            <a:extLst>
              <a:ext uri="{FF2B5EF4-FFF2-40B4-BE49-F238E27FC236}">
                <a16:creationId xmlns:a16="http://schemas.microsoft.com/office/drawing/2014/main" id="{1FF0E18A-FB52-E7F3-D180-BAB6FB0C8B97}"/>
              </a:ext>
            </a:extLst>
          </p:cNvPr>
          <p:cNvSpPr txBox="1"/>
          <p:nvPr/>
        </p:nvSpPr>
        <p:spPr>
          <a:xfrm>
            <a:off x="73741" y="954000"/>
            <a:ext cx="8758559" cy="3693319"/>
          </a:xfrm>
          <a:prstGeom prst="rect">
            <a:avLst/>
          </a:prstGeom>
          <a:noFill/>
        </p:spPr>
        <p:txBody>
          <a:bodyPr wrap="square">
            <a:spAutoFit/>
          </a:bodyPr>
          <a:lstStyle/>
          <a:p>
            <a:pPr marL="285750" indent="-285750">
              <a:buFont typeface="Arial"/>
              <a:buChar char="•"/>
            </a:pPr>
            <a:r>
              <a:rPr sz="1600" b="1" dirty="0"/>
              <a:t>How is it different?</a:t>
            </a:r>
            <a:endParaRPr lang="en-US" sz="1600" b="1" dirty="0"/>
          </a:p>
          <a:p>
            <a:r>
              <a:rPr lang="en-IN" sz="1800" dirty="0"/>
              <a:t>- </a:t>
            </a:r>
            <a:r>
              <a:rPr lang="en-US" sz="1800" dirty="0"/>
              <a:t>Existing QA tools are generic, lacking specialized healthcare knowledge.</a:t>
            </a:r>
          </a:p>
          <a:p>
            <a:r>
              <a:rPr lang="en-IN" sz="1800" dirty="0"/>
              <a:t>- </a:t>
            </a:r>
            <a:r>
              <a:rPr lang="en-US" sz="1800" dirty="0"/>
              <a:t>Our solution is the only AI system with native FDA, IEC 62304, and ISO 13485 compliance automation.</a:t>
            </a:r>
          </a:p>
          <a:p>
            <a:pPr marL="285750" indent="-285750">
              <a:buFont typeface="Arial" panose="020B0604020202020204" pitchFamily="34" charset="0"/>
              <a:buChar char="•"/>
            </a:pPr>
            <a:endParaRPr sz="1800" dirty="0"/>
          </a:p>
          <a:p>
            <a:pPr marL="285750" indent="-285750">
              <a:buFont typeface="Arial"/>
              <a:buChar char="•"/>
            </a:pPr>
            <a:r>
              <a:rPr sz="1600" b="1" dirty="0"/>
              <a:t>How will it solve the problem?</a:t>
            </a:r>
          </a:p>
          <a:p>
            <a:r>
              <a:rPr sz="1800" dirty="0"/>
              <a:t>- Automates the most time-consuming, high-risk QA tasks.</a:t>
            </a:r>
          </a:p>
          <a:p>
            <a:r>
              <a:rPr sz="1800" dirty="0"/>
              <a:t>- Reduces manual effort by 99%+, eliminates human error, and ensures audit readiness.</a:t>
            </a:r>
          </a:p>
          <a:p>
            <a:pPr marL="285750" indent="-285750">
              <a:buFont typeface="Arial" panose="020B0604020202020204" pitchFamily="34" charset="0"/>
              <a:buChar char="•"/>
            </a:pPr>
            <a:endParaRPr sz="1800" dirty="0"/>
          </a:p>
          <a:p>
            <a:pPr marL="285750" indent="-285750">
              <a:buFont typeface="Arial"/>
              <a:buChar char="•"/>
            </a:pPr>
            <a:r>
              <a:rPr sz="1600" b="1" dirty="0"/>
              <a:t>USP:</a:t>
            </a:r>
          </a:p>
          <a:p>
            <a:r>
              <a:rPr sz="1800" dirty="0"/>
              <a:t>- The only AI solution combining healthcare regulatory expertise with compliance validation and ALM integration.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Google Shape;75;p17" title="hackathon 5 – 2.png"/>
          <p:cNvPicPr preferRelativeResize="0"/>
          <p:nvPr/>
        </p:nvPicPr>
        <p:blipFill rotWithShape="1">
          <a:blip r:embed="rId3">
            <a:alphaModFix/>
          </a:blip>
          <a:srcRect/>
          <a:stretch/>
        </p:blipFill>
        <p:spPr>
          <a:xfrm>
            <a:off x="0" y="0"/>
            <a:ext cx="9144003" cy="5143504"/>
          </a:xfrm>
          <a:prstGeom prst="rect">
            <a:avLst/>
          </a:prstGeom>
          <a:noFill/>
          <a:ln>
            <a:noFill/>
          </a:ln>
        </p:spPr>
      </p:pic>
      <p:sp>
        <p:nvSpPr>
          <p:cNvPr id="76" name="Google Shape;76;p17"/>
          <p:cNvSpPr txBox="1"/>
          <p:nvPr/>
        </p:nvSpPr>
        <p:spPr>
          <a:xfrm>
            <a:off x="311700" y="884950"/>
            <a:ext cx="7486500" cy="399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endParaRPr sz="1600" dirty="0">
              <a:solidFill>
                <a:schemeClr val="dk2"/>
              </a:solidFill>
              <a:latin typeface="Abadi" panose="020F0502020204030204" pitchFamily="34" charset="0"/>
              <a:ea typeface="Google Sans"/>
              <a:cs typeface="Google Sans"/>
              <a:sym typeface="Google Sans"/>
            </a:endParaRPr>
          </a:p>
        </p:txBody>
      </p:sp>
      <p:sp>
        <p:nvSpPr>
          <p:cNvPr id="3" name="TextBox 2"/>
          <p:cNvSpPr txBox="1"/>
          <p:nvPr/>
        </p:nvSpPr>
        <p:spPr>
          <a:xfrm>
            <a:off x="311700" y="1355377"/>
            <a:ext cx="8494633" cy="2776401"/>
          </a:xfrm>
          <a:prstGeom prst="rect">
            <a:avLst/>
          </a:prstGeom>
          <a:noFill/>
        </p:spPr>
        <p:txBody>
          <a:bodyPr wrap="none">
            <a:spAutoFit/>
          </a:bodyPr>
          <a:lstStyle/>
          <a:p>
            <a:pPr>
              <a:lnSpc>
                <a:spcPct val="200000"/>
              </a:lnSpc>
            </a:pPr>
            <a:r>
              <a:rPr sz="1800" dirty="0"/>
              <a:t>- AI-Powered Document Processing (PDF, Word, XML with Google Document AI)</a:t>
            </a:r>
          </a:p>
          <a:p>
            <a:pPr>
              <a:lnSpc>
                <a:spcPct val="200000"/>
              </a:lnSpc>
            </a:pPr>
            <a:r>
              <a:rPr sz="1800" dirty="0"/>
              <a:t>- Compliance-Aware Test Generation (FDA 21CFR820, IEC 62304, ISO 13485)</a:t>
            </a:r>
          </a:p>
          <a:p>
            <a:pPr>
              <a:lnSpc>
                <a:spcPct val="200000"/>
              </a:lnSpc>
            </a:pPr>
            <a:r>
              <a:rPr sz="1800" dirty="0"/>
              <a:t>- Enterprise ALM Integration (Jira, </a:t>
            </a:r>
            <a:r>
              <a:rPr sz="1800" dirty="0" err="1"/>
              <a:t>Polarion</a:t>
            </a:r>
            <a:r>
              <a:rPr sz="1800" dirty="0"/>
              <a:t>, Azure DevOps)</a:t>
            </a:r>
          </a:p>
          <a:p>
            <a:pPr>
              <a:lnSpc>
                <a:spcPct val="200000"/>
              </a:lnSpc>
            </a:pPr>
            <a:r>
              <a:rPr sz="1800" dirty="0"/>
              <a:t>- One-Click Audit-Ready Evidence Bundle</a:t>
            </a:r>
          </a:p>
          <a:p>
            <a:pPr>
              <a:lnSpc>
                <a:spcPct val="200000"/>
              </a:lnSpc>
            </a:pPr>
            <a:r>
              <a:rPr sz="1800" dirty="0"/>
              <a:t>- Business Impact Analytics (ROI, risk coverage, compliance alignment)</a:t>
            </a:r>
          </a:p>
        </p:txBody>
      </p:sp>
      <p:sp>
        <p:nvSpPr>
          <p:cNvPr id="4" name="TextBox 3">
            <a:extLst>
              <a:ext uri="{FF2B5EF4-FFF2-40B4-BE49-F238E27FC236}">
                <a16:creationId xmlns:a16="http://schemas.microsoft.com/office/drawing/2014/main" id="{F2217B45-B5FD-011E-F27C-250C45F0D2F2}"/>
              </a:ext>
            </a:extLst>
          </p:cNvPr>
          <p:cNvSpPr txBox="1"/>
          <p:nvPr/>
        </p:nvSpPr>
        <p:spPr>
          <a:xfrm>
            <a:off x="311700" y="605748"/>
            <a:ext cx="5238994" cy="338554"/>
          </a:xfrm>
          <a:prstGeom prst="rect">
            <a:avLst/>
          </a:prstGeom>
          <a:noFill/>
        </p:spPr>
        <p:txBody>
          <a:bodyPr wrap="square">
            <a:spAutoFit/>
          </a:bodyPr>
          <a:lstStyle/>
          <a:p>
            <a:r>
              <a:rPr lang="en-US" sz="1600" b="1" dirty="0"/>
              <a:t>Core Capabilities of KnowledgeExtractor AI</a:t>
            </a:r>
            <a:endParaRPr lang="en-IN" sz="1600"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pic>
        <p:nvPicPr>
          <p:cNvPr id="81" name="Google Shape;81;p18" title="hackathon 5 – 2.png"/>
          <p:cNvPicPr preferRelativeResize="0"/>
          <p:nvPr/>
        </p:nvPicPr>
        <p:blipFill rotWithShape="1">
          <a:blip r:embed="rId3">
            <a:alphaModFix/>
          </a:blip>
          <a:srcRect/>
          <a:stretch/>
        </p:blipFill>
        <p:spPr>
          <a:xfrm>
            <a:off x="-3" y="0"/>
            <a:ext cx="9144003" cy="5143504"/>
          </a:xfrm>
          <a:prstGeom prst="rect">
            <a:avLst/>
          </a:prstGeom>
          <a:noFill/>
          <a:ln>
            <a:noFill/>
          </a:ln>
        </p:spPr>
      </p:pic>
      <p:sp>
        <p:nvSpPr>
          <p:cNvPr id="4" name="TextBox 3">
            <a:extLst>
              <a:ext uri="{FF2B5EF4-FFF2-40B4-BE49-F238E27FC236}">
                <a16:creationId xmlns:a16="http://schemas.microsoft.com/office/drawing/2014/main" id="{BF066271-D134-2085-A29B-02895D882C4D}"/>
              </a:ext>
            </a:extLst>
          </p:cNvPr>
          <p:cNvSpPr txBox="1"/>
          <p:nvPr/>
        </p:nvSpPr>
        <p:spPr>
          <a:xfrm>
            <a:off x="245397" y="747296"/>
            <a:ext cx="4629150" cy="338554"/>
          </a:xfrm>
          <a:prstGeom prst="rect">
            <a:avLst/>
          </a:prstGeom>
          <a:noFill/>
        </p:spPr>
        <p:txBody>
          <a:bodyPr wrap="square">
            <a:spAutoFit/>
          </a:bodyPr>
          <a:lstStyle/>
          <a:p>
            <a:r>
              <a:rPr lang="en-IN" sz="1600" b="1" dirty="0"/>
              <a:t>End-to-End Automated Workflow</a:t>
            </a:r>
          </a:p>
        </p:txBody>
      </p:sp>
      <p:pic>
        <p:nvPicPr>
          <p:cNvPr id="7" name="Picture 6">
            <a:extLst>
              <a:ext uri="{FF2B5EF4-FFF2-40B4-BE49-F238E27FC236}">
                <a16:creationId xmlns:a16="http://schemas.microsoft.com/office/drawing/2014/main" id="{02D3ADC6-8539-0A79-4D91-0A7E9BFDF55B}"/>
              </a:ext>
            </a:extLst>
          </p:cNvPr>
          <p:cNvPicPr>
            <a:picLocks noChangeAspect="1"/>
          </p:cNvPicPr>
          <p:nvPr/>
        </p:nvPicPr>
        <p:blipFill>
          <a:blip r:embed="rId4"/>
          <a:stretch>
            <a:fillRect/>
          </a:stretch>
        </p:blipFill>
        <p:spPr>
          <a:xfrm>
            <a:off x="5119947" y="541852"/>
            <a:ext cx="1195128" cy="4408541"/>
          </a:xfrm>
          <a:prstGeom prst="rect">
            <a:avLst/>
          </a:prstGeom>
        </p:spPr>
      </p:pic>
      <p:pic>
        <p:nvPicPr>
          <p:cNvPr id="3" name="Picture 2">
            <a:extLst>
              <a:ext uri="{FF2B5EF4-FFF2-40B4-BE49-F238E27FC236}">
                <a16:creationId xmlns:a16="http://schemas.microsoft.com/office/drawing/2014/main" id="{46E5DE12-BD82-CC80-F923-39AD5C941CE9}"/>
              </a:ext>
            </a:extLst>
          </p:cNvPr>
          <p:cNvPicPr>
            <a:picLocks noChangeAspect="1"/>
          </p:cNvPicPr>
          <p:nvPr/>
        </p:nvPicPr>
        <p:blipFill>
          <a:blip r:embed="rId5"/>
          <a:stretch>
            <a:fillRect/>
          </a:stretch>
        </p:blipFill>
        <p:spPr>
          <a:xfrm>
            <a:off x="245397" y="1728523"/>
            <a:ext cx="4158833" cy="222911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pic>
        <p:nvPicPr>
          <p:cNvPr id="87" name="Google Shape;87;p19" title="hackathon 5 – 2.png"/>
          <p:cNvPicPr preferRelativeResize="0"/>
          <p:nvPr/>
        </p:nvPicPr>
        <p:blipFill rotWithShape="1">
          <a:blip r:embed="rId4">
            <a:alphaModFix/>
          </a:blip>
          <a:srcRect/>
          <a:stretch/>
        </p:blipFill>
        <p:spPr>
          <a:xfrm>
            <a:off x="0" y="0"/>
            <a:ext cx="9144003" cy="5143504"/>
          </a:xfrm>
          <a:prstGeom prst="rect">
            <a:avLst/>
          </a:prstGeom>
          <a:noFill/>
          <a:ln>
            <a:noFill/>
          </a:ln>
        </p:spPr>
      </p:pic>
      <p:sp>
        <p:nvSpPr>
          <p:cNvPr id="4" name="TextBox 3">
            <a:extLst>
              <a:ext uri="{FF2B5EF4-FFF2-40B4-BE49-F238E27FC236}">
                <a16:creationId xmlns:a16="http://schemas.microsoft.com/office/drawing/2014/main" id="{598D7B95-3159-2AAD-118B-88E3ADB40386}"/>
              </a:ext>
            </a:extLst>
          </p:cNvPr>
          <p:cNvSpPr txBox="1"/>
          <p:nvPr/>
        </p:nvSpPr>
        <p:spPr>
          <a:xfrm>
            <a:off x="257174" y="528340"/>
            <a:ext cx="5743575" cy="338554"/>
          </a:xfrm>
          <a:prstGeom prst="rect">
            <a:avLst/>
          </a:prstGeom>
          <a:noFill/>
        </p:spPr>
        <p:txBody>
          <a:bodyPr wrap="square">
            <a:spAutoFit/>
          </a:bodyPr>
          <a:lstStyle/>
          <a:p>
            <a:r>
              <a:rPr lang="en-US" sz="1600" b="1" dirty="0"/>
              <a:t>Scalable &amp; Secure Google Cloud Architecture</a:t>
            </a:r>
            <a:endParaRPr lang="en-IN" sz="1600" b="1" dirty="0"/>
          </a:p>
        </p:txBody>
      </p:sp>
      <p:pic>
        <p:nvPicPr>
          <p:cNvPr id="3" name="Picture 2">
            <a:extLst>
              <a:ext uri="{FF2B5EF4-FFF2-40B4-BE49-F238E27FC236}">
                <a16:creationId xmlns:a16="http://schemas.microsoft.com/office/drawing/2014/main" id="{2E1B3CB7-BA3C-F030-9F6D-E087768CFD86}"/>
              </a:ext>
            </a:extLst>
          </p:cNvPr>
          <p:cNvPicPr>
            <a:picLocks noChangeAspect="1"/>
          </p:cNvPicPr>
          <p:nvPr/>
        </p:nvPicPr>
        <p:blipFill>
          <a:blip r:embed="rId5"/>
          <a:stretch>
            <a:fillRect/>
          </a:stretch>
        </p:blipFill>
        <p:spPr>
          <a:xfrm>
            <a:off x="2739435" y="971550"/>
            <a:ext cx="3665129" cy="4003000"/>
          </a:xfrm>
          <a:prstGeom prst="rect">
            <a:avLst/>
          </a:prstGeom>
        </p:spPr>
      </p:pic>
    </p:spTree>
  </p:cSld>
  <p:clrMapOvr>
    <a:overrideClrMapping bg1="lt1" tx1="dk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3" name="Google Shape;93;p20" title="hackathon 5 – 2.png"/>
          <p:cNvPicPr preferRelativeResize="0"/>
          <p:nvPr/>
        </p:nvPicPr>
        <p:blipFill rotWithShape="1">
          <a:blip r:embed="rId3">
            <a:alphaModFix/>
          </a:blip>
          <a:srcRect/>
          <a:stretch/>
        </p:blipFill>
        <p:spPr>
          <a:xfrm>
            <a:off x="0" y="0"/>
            <a:ext cx="9144003" cy="5143504"/>
          </a:xfrm>
          <a:prstGeom prst="rect">
            <a:avLst/>
          </a:prstGeom>
          <a:noFill/>
          <a:ln>
            <a:noFill/>
          </a:ln>
        </p:spPr>
      </p:pic>
      <p:sp>
        <p:nvSpPr>
          <p:cNvPr id="94" name="Google Shape;94;p20"/>
          <p:cNvSpPr txBox="1"/>
          <p:nvPr/>
        </p:nvSpPr>
        <p:spPr>
          <a:xfrm>
            <a:off x="311700" y="746400"/>
            <a:ext cx="8520600" cy="4041900"/>
          </a:xfrm>
          <a:prstGeom prst="rect">
            <a:avLst/>
          </a:prstGeom>
          <a:noFill/>
          <a:ln>
            <a:noFill/>
          </a:ln>
        </p:spPr>
        <p:txBody>
          <a:bodyPr spcFirstLastPara="1" wrap="square" lIns="91425" tIns="91425" rIns="91425" bIns="91425" anchor="t" anchorCtr="0">
            <a:normAutofit/>
          </a:bodyPr>
          <a:lstStyle/>
          <a:p>
            <a:pPr marL="0" lvl="0" indent="0">
              <a:buFont typeface="Arial"/>
              <a:buNone/>
            </a:pPr>
            <a:r>
              <a:rPr lang="en-US" sz="1600" b="1" dirty="0">
                <a:sym typeface="Google Sans Medium"/>
              </a:rPr>
              <a:t>Architecture diagram of the proposed solution</a:t>
            </a:r>
          </a:p>
          <a:p>
            <a:pPr marL="0" lvl="0" indent="0">
              <a:buFont typeface="Arial"/>
              <a:buNone/>
            </a:pPr>
            <a:endParaRPr lang="en-US" sz="1600" b="1" dirty="0">
              <a:sym typeface="Google Sans Medium"/>
            </a:endParaRPr>
          </a:p>
          <a:p>
            <a:pPr marL="0" lvl="0" indent="0">
              <a:buFont typeface="Arial"/>
              <a:buNone/>
            </a:pPr>
            <a:endParaRPr lang="en-US" sz="1600" b="1" dirty="0">
              <a:sym typeface="Google Sans Medium"/>
            </a:endParaRPr>
          </a:p>
        </p:txBody>
      </p:sp>
      <p:pic>
        <p:nvPicPr>
          <p:cNvPr id="3" name="Picture 2">
            <a:extLst>
              <a:ext uri="{FF2B5EF4-FFF2-40B4-BE49-F238E27FC236}">
                <a16:creationId xmlns:a16="http://schemas.microsoft.com/office/drawing/2014/main" id="{BDA38C3B-84D9-D17C-2C54-D8EE6DBD5C50}"/>
              </a:ext>
            </a:extLst>
          </p:cNvPr>
          <p:cNvPicPr>
            <a:picLocks noChangeAspect="1"/>
          </p:cNvPicPr>
          <p:nvPr/>
        </p:nvPicPr>
        <p:blipFill>
          <a:blip r:embed="rId4"/>
          <a:stretch>
            <a:fillRect/>
          </a:stretch>
        </p:blipFill>
        <p:spPr>
          <a:xfrm>
            <a:off x="2496318" y="1101600"/>
            <a:ext cx="4151363" cy="396292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21" title="hackathon 5 – 2.png"/>
          <p:cNvPicPr preferRelativeResize="0"/>
          <p:nvPr/>
        </p:nvPicPr>
        <p:blipFill rotWithShape="1">
          <a:blip r:embed="rId3">
            <a:alphaModFix/>
          </a:blip>
          <a:srcRect/>
          <a:stretch/>
        </p:blipFill>
        <p:spPr>
          <a:xfrm>
            <a:off x="0" y="0"/>
            <a:ext cx="9144003" cy="5143504"/>
          </a:xfrm>
          <a:prstGeom prst="rect">
            <a:avLst/>
          </a:prstGeom>
          <a:noFill/>
          <a:ln>
            <a:noFill/>
          </a:ln>
        </p:spPr>
      </p:pic>
      <p:sp>
        <p:nvSpPr>
          <p:cNvPr id="100" name="Google Shape;100;p21"/>
          <p:cNvSpPr txBox="1"/>
          <p:nvPr/>
        </p:nvSpPr>
        <p:spPr>
          <a:xfrm>
            <a:off x="311700" y="716275"/>
            <a:ext cx="8520600" cy="4012500"/>
          </a:xfrm>
          <a:prstGeom prst="rect">
            <a:avLst/>
          </a:prstGeom>
          <a:noFill/>
          <a:ln>
            <a:noFill/>
          </a:ln>
        </p:spPr>
        <p:txBody>
          <a:bodyPr spcFirstLastPara="1" wrap="square" lIns="91425" tIns="91425" rIns="91425" bIns="91425" anchor="t" anchorCtr="0">
            <a:normAutofit/>
          </a:bodyPr>
          <a:lstStyle/>
          <a:p>
            <a:pPr>
              <a:buSzPts val="1800"/>
            </a:pPr>
            <a:r>
              <a:rPr lang="en-GB" sz="1600" b="1" dirty="0">
                <a:sym typeface="Google Sans Medium"/>
              </a:rPr>
              <a:t>Technologies to be used in the solution:</a:t>
            </a:r>
          </a:p>
          <a:p>
            <a:pPr marL="0" marR="0" lvl="0" indent="0" algn="l" rtl="0">
              <a:lnSpc>
                <a:spcPct val="115000"/>
              </a:lnSpc>
              <a:spcBef>
                <a:spcPts val="0"/>
              </a:spcBef>
              <a:spcAft>
                <a:spcPts val="1200"/>
              </a:spcAft>
              <a:buClr>
                <a:srgbClr val="616161"/>
              </a:buClr>
              <a:buSzPts val="1800"/>
              <a:buFont typeface="Proxima Nova"/>
              <a:buNone/>
            </a:pPr>
            <a:endParaRPr lang="en-GB" sz="1600" i="0" u="none" strike="noStrike" cap="none" dirty="0">
              <a:solidFill>
                <a:schemeClr val="dk1"/>
              </a:solidFill>
              <a:latin typeface="Google Sans Medium"/>
              <a:ea typeface="Google Sans Medium"/>
              <a:cs typeface="Google Sans Medium"/>
              <a:sym typeface="Google Sans Medium"/>
            </a:endParaRPr>
          </a:p>
          <a:p>
            <a:pPr>
              <a:lnSpc>
                <a:spcPct val="200000"/>
              </a:lnSpc>
            </a:pPr>
            <a:r>
              <a:rPr lang="en-IN" sz="1600" dirty="0"/>
              <a:t>- AI/ML: Vertex AI (Gemini 1.5 Pro, Document AI, Search)</a:t>
            </a:r>
          </a:p>
          <a:p>
            <a:pPr>
              <a:lnSpc>
                <a:spcPct val="200000"/>
              </a:lnSpc>
            </a:pPr>
            <a:r>
              <a:rPr lang="en-IN" sz="1600" dirty="0"/>
              <a:t>- Frontend: Next.js 14, Tailwind CSS, SSE</a:t>
            </a:r>
          </a:p>
          <a:p>
            <a:pPr>
              <a:lnSpc>
                <a:spcPct val="200000"/>
              </a:lnSpc>
            </a:pPr>
            <a:r>
              <a:rPr lang="en-IN" sz="1600" dirty="0"/>
              <a:t>- Backend: Node.js, Google Cloud Run, Cloud Tasks</a:t>
            </a:r>
          </a:p>
          <a:p>
            <a:pPr marL="285750" indent="-285750">
              <a:lnSpc>
                <a:spcPct val="200000"/>
              </a:lnSpc>
              <a:buFontTx/>
              <a:buChar char="-"/>
            </a:pPr>
            <a:r>
              <a:rPr lang="en-IN" sz="1600" dirty="0"/>
              <a:t>Storage &amp; Data: Google Cloud Storage, </a:t>
            </a:r>
            <a:r>
              <a:rPr lang="en-IN" sz="1600" dirty="0" err="1"/>
              <a:t>BigQuery</a:t>
            </a:r>
            <a:endParaRPr lang="en-IN" sz="1600" dirty="0"/>
          </a:p>
          <a:p>
            <a:pPr marL="285750" indent="-285750">
              <a:lnSpc>
                <a:spcPct val="200000"/>
              </a:lnSpc>
              <a:buFontTx/>
              <a:buChar char="-"/>
            </a:pPr>
            <a:r>
              <a:rPr lang="en-IN" sz="1600" dirty="0"/>
              <a:t>Security &amp; Integration: IAM, Secret Manager, OAuth 2.0, REST APIs</a:t>
            </a:r>
          </a:p>
          <a:p>
            <a:pPr marL="285750" indent="-285750">
              <a:lnSpc>
                <a:spcPct val="200000"/>
              </a:lnSpc>
              <a:buFontTx/>
              <a:buChar char="-"/>
            </a:pPr>
            <a:r>
              <a:rPr lang="en-IN" sz="1600" dirty="0"/>
              <a:t>Fire Base: Hosting the application</a:t>
            </a:r>
          </a:p>
          <a:p>
            <a:pPr marL="0" marR="0" lvl="0" indent="0" algn="l" rtl="0">
              <a:lnSpc>
                <a:spcPct val="115000"/>
              </a:lnSpc>
              <a:spcBef>
                <a:spcPts val="0"/>
              </a:spcBef>
              <a:spcAft>
                <a:spcPts val="1200"/>
              </a:spcAft>
              <a:buClr>
                <a:srgbClr val="616161"/>
              </a:buClr>
              <a:buSzPts val="1800"/>
              <a:buFont typeface="Proxima Nova"/>
              <a:buNone/>
            </a:pPr>
            <a:endParaRPr sz="1600" i="0" u="none" strike="noStrike" cap="none" dirty="0">
              <a:solidFill>
                <a:schemeClr val="dk1"/>
              </a:solidFill>
              <a:latin typeface="Google Sans Medium"/>
              <a:ea typeface="Google Sans Medium"/>
              <a:cs typeface="Google Sans Medium"/>
              <a:sym typeface="Google Sans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22" title="hackathon 5 – 2.png"/>
          <p:cNvPicPr preferRelativeResize="0"/>
          <p:nvPr/>
        </p:nvPicPr>
        <p:blipFill rotWithShape="1">
          <a:blip r:embed="rId3">
            <a:alphaModFix/>
          </a:blip>
          <a:srcRect/>
          <a:stretch/>
        </p:blipFill>
        <p:spPr>
          <a:xfrm>
            <a:off x="0" y="0"/>
            <a:ext cx="9144003" cy="5143504"/>
          </a:xfrm>
          <a:prstGeom prst="rect">
            <a:avLst/>
          </a:prstGeom>
          <a:noFill/>
          <a:ln>
            <a:noFill/>
          </a:ln>
        </p:spPr>
      </p:pic>
      <p:sp>
        <p:nvSpPr>
          <p:cNvPr id="106" name="Google Shape;106;p22"/>
          <p:cNvSpPr txBox="1"/>
          <p:nvPr/>
        </p:nvSpPr>
        <p:spPr>
          <a:xfrm>
            <a:off x="311700" y="716275"/>
            <a:ext cx="8520600" cy="4012500"/>
          </a:xfrm>
          <a:prstGeom prst="rect">
            <a:avLst/>
          </a:prstGeom>
          <a:noFill/>
          <a:ln>
            <a:noFill/>
          </a:ln>
        </p:spPr>
        <p:txBody>
          <a:bodyPr spcFirstLastPara="1" wrap="square" lIns="91425" tIns="91425" rIns="91425" bIns="91425" anchor="t" anchorCtr="0">
            <a:normAutofit/>
          </a:bodyPr>
          <a:lstStyle/>
          <a:p>
            <a:pPr marL="0" lvl="0" indent="0">
              <a:buSzPts val="1800"/>
              <a:buFont typeface="Arial"/>
              <a:buNone/>
            </a:pPr>
            <a:r>
              <a:rPr lang="en-GB" sz="1600" b="1" dirty="0">
                <a:sym typeface="Google Sans Medium"/>
              </a:rPr>
              <a:t>Estimated implementation cost</a:t>
            </a:r>
          </a:p>
          <a:p>
            <a:pPr marL="0" marR="0" lvl="0" indent="0" algn="l" rtl="0">
              <a:lnSpc>
                <a:spcPct val="115000"/>
              </a:lnSpc>
              <a:spcBef>
                <a:spcPts val="0"/>
              </a:spcBef>
              <a:spcAft>
                <a:spcPts val="1200"/>
              </a:spcAft>
              <a:buClr>
                <a:srgbClr val="616161"/>
              </a:buClr>
              <a:buSzPts val="1800"/>
              <a:buFont typeface="Proxima Nova"/>
              <a:buNone/>
            </a:pPr>
            <a:endParaRPr lang="en-GB" sz="1600" i="0" u="none" strike="noStrike" cap="none" dirty="0">
              <a:solidFill>
                <a:schemeClr val="dk1"/>
              </a:solidFill>
              <a:latin typeface="Google Sans Medium"/>
              <a:ea typeface="Google Sans Medium"/>
              <a:cs typeface="Google Sans Medium"/>
              <a:sym typeface="Google Sans Medium"/>
            </a:endParaRPr>
          </a:p>
          <a:p>
            <a:r>
              <a:rPr lang="en-IN" sz="1600" dirty="0"/>
              <a:t>Demo Scale (monthly): ~ $920</a:t>
            </a:r>
          </a:p>
          <a:p>
            <a:r>
              <a:rPr lang="en-IN" sz="1600" dirty="0"/>
              <a:t>- Document AI: ~$250</a:t>
            </a:r>
          </a:p>
          <a:p>
            <a:r>
              <a:rPr lang="en-IN" sz="1600" dirty="0"/>
              <a:t>- Vertex AI Search: ~$500</a:t>
            </a:r>
          </a:p>
          <a:p>
            <a:r>
              <a:rPr lang="en-IN" sz="1600" dirty="0"/>
              <a:t>- Gemini Pro API: &lt;$100</a:t>
            </a:r>
          </a:p>
          <a:p>
            <a:r>
              <a:rPr lang="en-IN" sz="1600" dirty="0"/>
              <a:t>- Cloud Run &amp; Tasks: &lt;$50</a:t>
            </a:r>
          </a:p>
          <a:p>
            <a:r>
              <a:rPr lang="en-IN" sz="1600" dirty="0"/>
              <a:t>- </a:t>
            </a:r>
            <a:r>
              <a:rPr lang="en-IN" sz="1600" dirty="0" err="1"/>
              <a:t>BigQuery</a:t>
            </a:r>
            <a:r>
              <a:rPr lang="en-IN" sz="1600" dirty="0"/>
              <a:t>: ~$20</a:t>
            </a:r>
          </a:p>
          <a:p>
            <a:endParaRPr lang="en-IN" sz="1600" dirty="0"/>
          </a:p>
          <a:p>
            <a:r>
              <a:rPr lang="en-IN" sz="1600" dirty="0"/>
              <a:t>Enterprise Scale: ~$6,300</a:t>
            </a:r>
          </a:p>
          <a:p>
            <a:r>
              <a:rPr lang="en-IN" sz="1600" dirty="0"/>
              <a:t>ROI: Mid-size healthcare company saves $1M+ annually, 300-500% ROI in 18 months.</a:t>
            </a:r>
          </a:p>
          <a:p>
            <a:pPr marL="0" marR="0" lvl="0" indent="0" algn="l" rtl="0">
              <a:lnSpc>
                <a:spcPct val="115000"/>
              </a:lnSpc>
              <a:spcBef>
                <a:spcPts val="0"/>
              </a:spcBef>
              <a:spcAft>
                <a:spcPts val="1200"/>
              </a:spcAft>
              <a:buClr>
                <a:srgbClr val="616161"/>
              </a:buClr>
              <a:buSzPts val="1800"/>
              <a:buFont typeface="Proxima Nova"/>
              <a:buNone/>
            </a:pPr>
            <a:endParaRPr sz="1600" i="0" u="none" strike="noStrike" cap="none" dirty="0">
              <a:solidFill>
                <a:schemeClr val="dk1"/>
              </a:solidFill>
              <a:latin typeface="Google Sans Medium"/>
              <a:ea typeface="Google Sans Medium"/>
              <a:cs typeface="Google Sans Medium"/>
              <a:sym typeface="Google Sans Medium"/>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docProps/app.xml><?xml version="1.0" encoding="utf-8"?>
<Properties xmlns="http://schemas.openxmlformats.org/officeDocument/2006/extended-properties" xmlns:vt="http://schemas.openxmlformats.org/officeDocument/2006/docPropsVTypes">
  <Template/>
  <TotalTime>144</TotalTime>
  <Words>483</Words>
  <Application>Microsoft Office PowerPoint</Application>
  <PresentationFormat>On-screen Show (16:9)</PresentationFormat>
  <Paragraphs>51</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Google Sans SemiBold</vt:lpstr>
      <vt:lpstr>Abadi</vt:lpstr>
      <vt:lpstr>Arial</vt:lpstr>
      <vt:lpstr>Google Sans Medium</vt:lpstr>
      <vt:lpstr>Proxima Nova</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muhammed sahil</dc:creator>
  <cp:lastModifiedBy>muhammed sahil</cp:lastModifiedBy>
  <cp:revision>16</cp:revision>
  <dcterms:modified xsi:type="dcterms:W3CDTF">2025-09-10T12:13:09Z</dcterms:modified>
</cp:coreProperties>
</file>